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69" r:id="rId4"/>
    <p:sldId id="270" r:id="rId5"/>
    <p:sldId id="280" r:id="rId6"/>
    <p:sldId id="281" r:id="rId7"/>
    <p:sldId id="282" r:id="rId8"/>
    <p:sldId id="259" r:id="rId9"/>
    <p:sldId id="261" r:id="rId10"/>
    <p:sldId id="263" r:id="rId11"/>
    <p:sldId id="291" r:id="rId12"/>
    <p:sldId id="262" r:id="rId13"/>
    <p:sldId id="272" r:id="rId14"/>
    <p:sldId id="264" r:id="rId15"/>
    <p:sldId id="266" r:id="rId16"/>
    <p:sldId id="265" r:id="rId17"/>
    <p:sldId id="29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67" r:id="rId27"/>
    <p:sldId id="293" r:id="rId28"/>
    <p:sldId id="285" r:id="rId29"/>
    <p:sldId id="286" r:id="rId30"/>
    <p:sldId id="268" r:id="rId31"/>
    <p:sldId id="288" r:id="rId32"/>
    <p:sldId id="289" r:id="rId33"/>
    <p:sldId id="294" r:id="rId34"/>
    <p:sldId id="295" r:id="rId35"/>
    <p:sldId id="296" r:id="rId36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2" autoAdjust="0"/>
    <p:restoredTop sz="98284" autoAdjust="0"/>
  </p:normalViewPr>
  <p:slideViewPr>
    <p:cSldViewPr>
      <p:cViewPr>
        <p:scale>
          <a:sx n="110" d="100"/>
          <a:sy n="110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8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6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0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074A-50FA-41B1-B362-8B7043FFF95C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84E7-69F6-4BC6-99E6-BD8767FD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3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a Tesla Coil</a:t>
            </a:r>
            <a:br>
              <a:rPr lang="en-US" dirty="0" smtClean="0"/>
            </a:br>
            <a:r>
              <a:rPr lang="en-US" sz="2000" dirty="0" smtClean="0"/>
              <a:t>(the way Tesla built them)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65737"/>
            <a:ext cx="6404286" cy="4899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6943" y="628265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(Hakasays, 2022)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an Extra coil (Tesla </a:t>
            </a:r>
            <a:r>
              <a:rPr lang="en-US" dirty="0"/>
              <a:t>coil)</a:t>
            </a:r>
            <a:br>
              <a:rPr lang="en-US" dirty="0"/>
            </a:br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frequency / wire length</a:t>
            </a:r>
          </a:p>
          <a:p>
            <a:r>
              <a:rPr lang="en-US" dirty="0" smtClean="0"/>
              <a:t>Material selection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Testing/Tuning/Experimenting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7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Wire Length</a:t>
            </a:r>
            <a:br>
              <a:rPr lang="en-US" dirty="0" smtClean="0"/>
            </a:br>
            <a:r>
              <a:rPr lang="en-US" sz="2000" dirty="0" smtClean="0"/>
              <a:t>(for an unloaded coil)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Hakasays.com/</a:t>
            </a:r>
            <a:r>
              <a:rPr lang="en-US" dirty="0" err="1" smtClean="0"/>
              <a:t>DollardTeslaCoilCalculator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297/F = L</a:t>
            </a:r>
          </a:p>
          <a:p>
            <a:pPr marL="0" indent="0" algn="ctr">
              <a:buNone/>
            </a:pPr>
            <a:r>
              <a:rPr lang="en-US" sz="1600" dirty="0" smtClean="0"/>
              <a:t>F = Frequency in Mhz</a:t>
            </a:r>
          </a:p>
          <a:p>
            <a:pPr marL="0" indent="0" algn="ctr">
              <a:buNone/>
            </a:pPr>
            <a:r>
              <a:rPr lang="en-US" sz="1600" dirty="0" smtClean="0"/>
              <a:t>L = Wire length in Feet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2400" dirty="0" smtClean="0"/>
              <a:t>(for a roughly 1-1 H/W coil with minimal frame load and good spacing between turns)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137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Materials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Framing material:</a:t>
            </a:r>
          </a:p>
          <a:p>
            <a:r>
              <a:rPr lang="en-US" dirty="0" smtClean="0"/>
              <a:t>Best: UHMW, HDPE, LDPE, PTFE(Teflon), PP</a:t>
            </a:r>
          </a:p>
          <a:p>
            <a:r>
              <a:rPr lang="en-US" dirty="0" smtClean="0"/>
              <a:t>OK: Polystyrene</a:t>
            </a:r>
          </a:p>
          <a:p>
            <a:r>
              <a:rPr lang="en-US" dirty="0" smtClean="0"/>
              <a:t>Meh: Polycarbonate, Acrylic,</a:t>
            </a:r>
            <a:r>
              <a:rPr lang="en-US" dirty="0"/>
              <a:t> </a:t>
            </a:r>
            <a:r>
              <a:rPr lang="en-US" dirty="0" smtClean="0"/>
              <a:t>Epoxies, PVC, Wood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 3/16in to 1/4in works good for 4in to 16in coils</a:t>
            </a:r>
          </a:p>
          <a:p>
            <a:pPr marL="0" indent="0">
              <a:buNone/>
            </a:pPr>
            <a:r>
              <a:rPr lang="en-US" dirty="0" smtClean="0"/>
              <a:t>* Plastic sheet often comes in 12x12in or 24x24in</a:t>
            </a:r>
          </a:p>
          <a:p>
            <a:pPr marL="0" indent="0">
              <a:buNone/>
            </a:pPr>
            <a:r>
              <a:rPr lang="en-US" dirty="0" smtClean="0"/>
              <a:t>* White/light/clear plastics will have lower losses</a:t>
            </a:r>
          </a:p>
        </p:txBody>
      </p:sp>
    </p:spTree>
    <p:extLst>
      <p:ext uri="{BB962C8B-B14F-4D97-AF65-F5344CB8AC3E}">
        <p14:creationId xmlns:p14="http://schemas.microsoft.com/office/powerpoint/2010/main" val="398738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Material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32315"/>
              </p:ext>
            </p:extLst>
          </p:nvPr>
        </p:nvGraphicFramePr>
        <p:xfrm>
          <a:off x="1257300" y="1752600"/>
          <a:ext cx="6781800" cy="46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3390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Dissipation Factor @1000kcps</a:t>
                      </a:r>
                    </a:p>
                    <a:p>
                      <a:pPr algn="ctr"/>
                      <a:r>
                        <a:rPr lang="en-US" dirty="0" smtClean="0"/>
                        <a:t>(lower=better)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HDPE</a:t>
                      </a:r>
                      <a:r>
                        <a:rPr lang="en-US" baseline="0" dirty="0" smtClean="0"/>
                        <a:t> / LDPE / UHMW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n-US" dirty="0" smtClean="0"/>
                        <a:t>PTFE (Teflon)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PP  (PolyPropylene)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Polycarbonate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PMMA (Acrylic)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Epoxy resins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~0.01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0.05 (varies)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~0.05</a:t>
                      </a:r>
                      <a:r>
                        <a:rPr lang="en-US" baseline="0" dirty="0" smtClean="0"/>
                        <a:t> to 0.2</a:t>
                      </a:r>
                    </a:p>
                    <a:p>
                      <a:r>
                        <a:rPr lang="en-US" baseline="0" dirty="0" smtClean="0"/>
                        <a:t>(varies by material and dryness)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 (Nylon)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1302672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rule: lower dielectric constant = lower dissipative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3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Goal: Lowest resistance practical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Copper: AWG20 or thicker</a:t>
            </a:r>
          </a:p>
          <a:p>
            <a:r>
              <a:rPr lang="en-US" dirty="0"/>
              <a:t>Silver-coated Teflon wire </a:t>
            </a:r>
            <a:r>
              <a:rPr lang="en-US" dirty="0" smtClean="0"/>
              <a:t>(loss tangent 0.0003)</a:t>
            </a:r>
          </a:p>
          <a:p>
            <a:r>
              <a:rPr lang="en-US" dirty="0" smtClean="0"/>
              <a:t>Silicone-coated wire  (loss tangent  ~0.001)</a:t>
            </a:r>
            <a:endParaRPr lang="en-US" dirty="0"/>
          </a:p>
          <a:p>
            <a:r>
              <a:rPr lang="en-US" dirty="0" smtClean="0"/>
              <a:t>Litz wire</a:t>
            </a:r>
          </a:p>
          <a:p>
            <a:r>
              <a:rPr lang="en-US" dirty="0" smtClean="0"/>
              <a:t>RG6/Coax cable inner/outer conductor</a:t>
            </a:r>
          </a:p>
        </p:txBody>
      </p:sp>
    </p:spTree>
    <p:extLst>
      <p:ext uri="{BB962C8B-B14F-4D97-AF65-F5344CB8AC3E}">
        <p14:creationId xmlns:p14="http://schemas.microsoft.com/office/powerpoint/2010/main" val="299355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Construction</a:t>
            </a:r>
            <a:br>
              <a:rPr lang="en-US" dirty="0"/>
            </a:br>
            <a:r>
              <a:rPr lang="en-US" sz="2200" dirty="0"/>
              <a:t>(‘Jigsaw’ method)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611207" cy="5181600"/>
          </a:xfrm>
        </p:spPr>
      </p:pic>
    </p:spTree>
    <p:extLst>
      <p:ext uri="{BB962C8B-B14F-4D97-AF65-F5344CB8AC3E}">
        <p14:creationId xmlns:p14="http://schemas.microsoft.com/office/powerpoint/2010/main" val="99308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Minimum</a:t>
            </a:r>
          </a:p>
          <a:p>
            <a:r>
              <a:rPr lang="en-US" dirty="0" smtClean="0"/>
              <a:t>Drill + drillbit set</a:t>
            </a:r>
          </a:p>
          <a:p>
            <a:r>
              <a:rPr lang="en-US" dirty="0" smtClean="0"/>
              <a:t>Jigsaw / router / hand saw</a:t>
            </a:r>
          </a:p>
          <a:p>
            <a:r>
              <a:rPr lang="en-US" dirty="0" smtClean="0"/>
              <a:t>Hand files or chisel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Nice to have but not necessary:</a:t>
            </a:r>
          </a:p>
          <a:p>
            <a:r>
              <a:rPr lang="en-US" dirty="0" smtClean="0"/>
              <a:t>Table saw / circular saw / bandsaw</a:t>
            </a:r>
            <a:endParaRPr lang="en-US" dirty="0"/>
          </a:p>
          <a:p>
            <a:r>
              <a:rPr lang="en-US" dirty="0" smtClean="0"/>
              <a:t>CNC mill / CNC router</a:t>
            </a:r>
          </a:p>
        </p:txBody>
      </p:sp>
    </p:spTree>
    <p:extLst>
      <p:ext uri="{BB962C8B-B14F-4D97-AF65-F5344CB8AC3E}">
        <p14:creationId xmlns:p14="http://schemas.microsoft.com/office/powerpoint/2010/main" val="4136302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Layout</a:t>
            </a:r>
            <a:br>
              <a:rPr lang="en-US" dirty="0" smtClean="0"/>
            </a:br>
            <a:r>
              <a:rPr lang="en-US" sz="2400" dirty="0"/>
              <a:t>(‘Jigsaw’ method)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9" y="1617785"/>
            <a:ext cx="845395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5345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2ea disks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559043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risers</a:t>
            </a:r>
          </a:p>
          <a:p>
            <a:r>
              <a:rPr lang="en-US" dirty="0" smtClean="0"/>
              <a:t>(Usually 6 or 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1 / 6</a:t>
            </a:r>
            <a:br>
              <a:rPr lang="en-US" dirty="0" smtClean="0"/>
            </a:br>
            <a:r>
              <a:rPr lang="en-US" sz="2700" dirty="0" smtClean="0"/>
              <a:t>(‘Jigsaw’ method)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934200" cy="5200650"/>
          </a:xfrm>
        </p:spPr>
      </p:pic>
      <p:sp>
        <p:nvSpPr>
          <p:cNvPr id="5" name="Rounded Rectangle 4"/>
          <p:cNvSpPr/>
          <p:nvPr/>
        </p:nvSpPr>
        <p:spPr>
          <a:xfrm>
            <a:off x="3048000" y="6019800"/>
            <a:ext cx="3276600" cy="400110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6019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Cutting the top+bottom disks</a:t>
            </a:r>
          </a:p>
        </p:txBody>
      </p:sp>
    </p:spTree>
    <p:extLst>
      <p:ext uri="{BB962C8B-B14F-4D97-AF65-F5344CB8AC3E}">
        <p14:creationId xmlns:p14="http://schemas.microsoft.com/office/powerpoint/2010/main" val="356955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2 </a:t>
            </a:r>
            <a:r>
              <a:rPr lang="en-US" dirty="0"/>
              <a:t>/ </a:t>
            </a:r>
            <a:r>
              <a:rPr lang="en-US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(‘Jigsaw’ method)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781800" cy="5086350"/>
          </a:xfrm>
        </p:spPr>
      </p:pic>
      <p:sp>
        <p:nvSpPr>
          <p:cNvPr id="6" name="Rounded Rectangle 5"/>
          <p:cNvSpPr/>
          <p:nvPr/>
        </p:nvSpPr>
        <p:spPr>
          <a:xfrm>
            <a:off x="3200400" y="5867400"/>
            <a:ext cx="4114800" cy="711309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5867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Notching </a:t>
            </a:r>
            <a:r>
              <a:rPr lang="en-US" sz="2000" b="1" dirty="0">
                <a:solidFill>
                  <a:schemeClr val="bg1"/>
                </a:solidFill>
              </a:rPr>
              <a:t>the top+bottom </a:t>
            </a:r>
            <a:r>
              <a:rPr lang="en-US" sz="2000" b="1" dirty="0" smtClean="0">
                <a:solidFill>
                  <a:schemeClr val="bg1"/>
                </a:solidFill>
              </a:rPr>
              <a:t>disks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(notch width = material thickness)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8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Tesla Coil?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950606" cy="2590800"/>
          </a:xfrm>
          <a:effectLst>
            <a:glow rad="63500">
              <a:schemeClr val="tx2">
                <a:lumMod val="20000"/>
                <a:lumOff val="80000"/>
              </a:schemeClr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034229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3 </a:t>
            </a:r>
            <a:r>
              <a:rPr lang="en-US" dirty="0"/>
              <a:t>/ 6</a:t>
            </a:r>
            <a:br>
              <a:rPr lang="en-US" dirty="0"/>
            </a:br>
            <a:r>
              <a:rPr lang="en-US" sz="2700" dirty="0"/>
              <a:t>(‘Jigsaw’ method)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5" y="1447800"/>
            <a:ext cx="7826963" cy="4953000"/>
          </a:xfrm>
        </p:spPr>
      </p:pic>
      <p:sp>
        <p:nvSpPr>
          <p:cNvPr id="3" name="Rounded Rectangle 2"/>
          <p:cNvSpPr/>
          <p:nvPr/>
        </p:nvSpPr>
        <p:spPr>
          <a:xfrm>
            <a:off x="1447800" y="5638800"/>
            <a:ext cx="3886200" cy="609600"/>
          </a:xfrm>
          <a:prstGeom prst="round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5562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Cutting+notching the vertical risers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and wire grooves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4 </a:t>
            </a:r>
            <a:r>
              <a:rPr lang="en-US" dirty="0"/>
              <a:t>/ </a:t>
            </a:r>
            <a:r>
              <a:rPr lang="en-US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(‘Jigsaw’ method)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447800"/>
            <a:ext cx="6756400" cy="5067300"/>
          </a:xfrm>
        </p:spPr>
      </p:pic>
    </p:spTree>
    <p:extLst>
      <p:ext uri="{BB962C8B-B14F-4D97-AF65-F5344CB8AC3E}">
        <p14:creationId xmlns:p14="http://schemas.microsoft.com/office/powerpoint/2010/main" val="335590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5 </a:t>
            </a:r>
            <a:r>
              <a:rPr lang="en-US" dirty="0"/>
              <a:t>/ </a:t>
            </a:r>
            <a:r>
              <a:rPr lang="en-US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(‘Jigsaw’ method)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474457" cy="5029200"/>
          </a:xfrm>
        </p:spPr>
      </p:pic>
    </p:spTree>
    <p:extLst>
      <p:ext uri="{BB962C8B-B14F-4D97-AF65-F5344CB8AC3E}">
        <p14:creationId xmlns:p14="http://schemas.microsoft.com/office/powerpoint/2010/main" val="1151164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</a:t>
            </a:r>
            <a:r>
              <a:rPr lang="en-US" dirty="0" smtClean="0"/>
              <a:t>6 </a:t>
            </a:r>
            <a:r>
              <a:rPr lang="en-US" dirty="0"/>
              <a:t>/ </a:t>
            </a:r>
            <a:r>
              <a:rPr lang="en-US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(‘Jigsaw’ method)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4206623" cy="5303466"/>
          </a:xfrm>
        </p:spPr>
      </p:pic>
    </p:spTree>
    <p:extLst>
      <p:ext uri="{BB962C8B-B14F-4D97-AF65-F5344CB8AC3E}">
        <p14:creationId xmlns:p14="http://schemas.microsoft.com/office/powerpoint/2010/main" val="260269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15374" cy="5821363"/>
          </a:xfrm>
        </p:spPr>
      </p:pic>
    </p:spTree>
    <p:extLst>
      <p:ext uri="{BB962C8B-B14F-4D97-AF65-F5344CB8AC3E}">
        <p14:creationId xmlns:p14="http://schemas.microsoft.com/office/powerpoint/2010/main" val="3475020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Testing/Tuning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8449144" cy="5257800"/>
          </a:xfrm>
        </p:spPr>
      </p:pic>
    </p:spTree>
    <p:extLst>
      <p:ext uri="{BB962C8B-B14F-4D97-AF65-F5344CB8AC3E}">
        <p14:creationId xmlns:p14="http://schemas.microsoft.com/office/powerpoint/2010/main" val="1052211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Testing/Tuning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Function generator + oscilloscope</a:t>
            </a:r>
          </a:p>
          <a:p>
            <a:r>
              <a:rPr lang="en-US" dirty="0" smtClean="0"/>
              <a:t>Function generator + analog meter</a:t>
            </a:r>
          </a:p>
          <a:p>
            <a:r>
              <a:rPr lang="en-US" dirty="0" smtClean="0"/>
              <a:t>Function generator + LED/Neon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7553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38" y="3657600"/>
            <a:ext cx="3515562" cy="240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23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Topload </a:t>
            </a:r>
            <a:r>
              <a:rPr lang="en-US" sz="2200" dirty="0"/>
              <a:t>(ring/sphere/toroid)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 smtClean="0"/>
              <a:t>(capacitive loading to decrease the resonant frequency and ‘stabilize’ the fields)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17635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24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Tesla Coil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Single wire lighting</a:t>
            </a:r>
          </a:p>
          <a:p>
            <a:r>
              <a:rPr lang="en-US" dirty="0" smtClean="0"/>
              <a:t>Wireless lighting</a:t>
            </a:r>
          </a:p>
          <a:p>
            <a:r>
              <a:rPr lang="en-US" dirty="0" smtClean="0"/>
              <a:t>Study/map monopolar field properties</a:t>
            </a:r>
          </a:p>
          <a:p>
            <a:r>
              <a:rPr lang="en-US" dirty="0" smtClean="0"/>
              <a:t>Low-band HAM Radio antenna</a:t>
            </a:r>
          </a:p>
          <a:p>
            <a:r>
              <a:rPr lang="en-US" dirty="0" smtClean="0"/>
              <a:t>Telluric (ground) signal+power transmission</a:t>
            </a:r>
          </a:p>
          <a:p>
            <a:r>
              <a:rPr lang="en-US" dirty="0" smtClean="0"/>
              <a:t>Velocity / time-of-flight experiments</a:t>
            </a:r>
          </a:p>
          <a:p>
            <a:r>
              <a:rPr lang="en-US" dirty="0" smtClean="0"/>
              <a:t>Parametric variation experiments</a:t>
            </a:r>
          </a:p>
          <a:p>
            <a:r>
              <a:rPr lang="en-US" dirty="0" smtClean="0"/>
              <a:t>Cosmic Induction Generator experiments</a:t>
            </a:r>
          </a:p>
          <a:p>
            <a:r>
              <a:rPr lang="en-US" dirty="0" smtClean="0"/>
              <a:t>Make cool sparks</a:t>
            </a:r>
          </a:p>
        </p:txBody>
      </p:sp>
    </p:spTree>
    <p:extLst>
      <p:ext uri="{BB962C8B-B14F-4D97-AF65-F5344CB8AC3E}">
        <p14:creationId xmlns:p14="http://schemas.microsoft.com/office/powerpoint/2010/main" val="407612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Commercial/practical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Dead-simple one-coil high-voltage power </a:t>
            </a:r>
            <a:r>
              <a:rPr lang="en-US" dirty="0" smtClean="0"/>
              <a:t>supply</a:t>
            </a:r>
          </a:p>
          <a:p>
            <a:r>
              <a:rPr lang="en-US" dirty="0" smtClean="0"/>
              <a:t>Homemade </a:t>
            </a:r>
            <a:r>
              <a:rPr lang="en-US" dirty="0" err="1" smtClean="0"/>
              <a:t>Theramin</a:t>
            </a:r>
            <a:endParaRPr lang="en-US" dirty="0" smtClean="0"/>
          </a:p>
          <a:p>
            <a:r>
              <a:rPr lang="en-US" dirty="0" smtClean="0"/>
              <a:t>Antenna-less HAM radio</a:t>
            </a:r>
            <a:endParaRPr lang="en-US" dirty="0"/>
          </a:p>
          <a:p>
            <a:r>
              <a:rPr lang="en-US" dirty="0" smtClean="0"/>
              <a:t>Telluric (through-the-ground) communications and/or power </a:t>
            </a:r>
            <a:r>
              <a:rPr lang="en-US" dirty="0" smtClean="0"/>
              <a:t>transmission</a:t>
            </a:r>
            <a:endParaRPr lang="en-US" dirty="0" smtClean="0"/>
          </a:p>
          <a:p>
            <a:r>
              <a:rPr lang="en-US" dirty="0" smtClean="0"/>
              <a:t>PI/2*C  communications transceiver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42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Nikola Tesla's Struggle to Remain Relevant | Travel| Smithsonian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0338"/>
            <a:ext cx="8534400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8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Moar</a:t>
            </a:r>
            <a:r>
              <a:rPr lang="en-US" dirty="0" smtClean="0"/>
              <a:t> power!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Two basic types:  Driven vs. free-oscillating</a:t>
            </a:r>
          </a:p>
          <a:p>
            <a:r>
              <a:rPr lang="en-US" dirty="0" smtClean="0"/>
              <a:t>HF radio transceivers  (MARS mod)</a:t>
            </a:r>
          </a:p>
          <a:p>
            <a:r>
              <a:rPr lang="en-US" dirty="0" smtClean="0"/>
              <a:t>HF linear amplifiers (vacuum tube and SS)</a:t>
            </a:r>
          </a:p>
          <a:p>
            <a:r>
              <a:rPr lang="en-US" dirty="0" smtClean="0"/>
              <a:t>ZVS </a:t>
            </a:r>
            <a:r>
              <a:rPr lang="en-US" dirty="0"/>
              <a:t>drivers / SSTC </a:t>
            </a:r>
            <a:r>
              <a:rPr lang="en-US" dirty="0" smtClean="0"/>
              <a:t>drivers</a:t>
            </a:r>
          </a:p>
          <a:p>
            <a:r>
              <a:rPr lang="en-US" dirty="0" smtClean="0"/>
              <a:t>Armstrong oscillators</a:t>
            </a:r>
          </a:p>
          <a:p>
            <a:r>
              <a:rPr lang="en-US" dirty="0" smtClean="0"/>
              <a:t>Neon-sign transformer setup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10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forth and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157178"/>
            <a:ext cx="9120554" cy="57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287" y="4042094"/>
            <a:ext cx="4800600" cy="2616101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Build a Tesla Coil, 2022</a:t>
            </a:r>
          </a:p>
          <a:p>
            <a:endParaRPr lang="en-US" dirty="0" smtClean="0"/>
          </a:p>
          <a:p>
            <a:r>
              <a:rPr lang="en-US" sz="2400" dirty="0" smtClean="0"/>
              <a:t>- Web: Hakasays.com/blog</a:t>
            </a:r>
          </a:p>
          <a:p>
            <a:r>
              <a:rPr lang="en-US" sz="2400" dirty="0"/>
              <a:t>- </a:t>
            </a:r>
            <a:r>
              <a:rPr lang="en-US" sz="2400" dirty="0" smtClean="0"/>
              <a:t>minds.com/</a:t>
            </a:r>
            <a:r>
              <a:rPr lang="en-US" sz="2400" dirty="0" err="1" smtClean="0"/>
              <a:t>hakasays</a:t>
            </a:r>
            <a:endParaRPr lang="en-US" sz="2400" dirty="0"/>
          </a:p>
          <a:p>
            <a:r>
              <a:rPr lang="en-US" sz="2400" dirty="0" smtClean="0"/>
              <a:t>- admin@hakasays.com </a:t>
            </a:r>
          </a:p>
          <a:p>
            <a:r>
              <a:rPr lang="en-US" sz="2400" dirty="0" smtClean="0"/>
              <a:t>- bakahsay@gmail.com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61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23092"/>
            <a:ext cx="8534400" cy="656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File:Elementary lectures on electric discharges, waves and impulses, and  other transients (Steinmetz 1911, fig 9)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0999"/>
            <a:ext cx="8155790" cy="60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6923"/>
            <a:ext cx="8587264" cy="34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1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7697"/>
            <a:ext cx="8382000" cy="36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6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2102"/>
            <a:ext cx="8534400" cy="33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76200"/>
            <a:ext cx="9039225" cy="67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6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 Coil vs. ‘Tesla Coil’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2590800" cy="50115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r="16654"/>
          <a:stretch/>
        </p:blipFill>
        <p:spPr>
          <a:xfrm>
            <a:off x="838200" y="1447800"/>
            <a:ext cx="4206240" cy="50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Tesla vs Oudin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6019800" cy="5274228"/>
          </a:xfrm>
        </p:spPr>
      </p:pic>
      <p:sp>
        <p:nvSpPr>
          <p:cNvPr id="3" name="TextBox 2"/>
          <p:cNvSpPr txBox="1"/>
          <p:nvPr/>
        </p:nvSpPr>
        <p:spPr>
          <a:xfrm>
            <a:off x="457200" y="2057400"/>
            <a:ext cx="2356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Modern ‘Tesla’ coil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7023" y="4495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Oudin oscillator,</a:t>
            </a:r>
          </a:p>
          <a:p>
            <a:r>
              <a:rPr lang="en-US" sz="2800" dirty="0" smtClean="0"/>
              <a:t>or ‘Oudin coil’,</a:t>
            </a:r>
          </a:p>
          <a:p>
            <a:r>
              <a:rPr lang="en-US" sz="2800" dirty="0" smtClean="0"/>
              <a:t>Paul </a:t>
            </a:r>
            <a:r>
              <a:rPr lang="en-US" sz="2800" dirty="0"/>
              <a:t>Marie </a:t>
            </a:r>
            <a:r>
              <a:rPr lang="en-US" sz="2800" dirty="0" smtClean="0"/>
              <a:t>Oudin</a:t>
            </a:r>
          </a:p>
          <a:p>
            <a:r>
              <a:rPr lang="en-US" sz="2800" dirty="0"/>
              <a:t>(</a:t>
            </a:r>
            <a:r>
              <a:rPr lang="en-US" sz="2800" dirty="0" smtClean="0"/>
              <a:t>circa 1890’s)</a:t>
            </a:r>
          </a:p>
        </p:txBody>
      </p:sp>
    </p:spTree>
    <p:extLst>
      <p:ext uri="{BB962C8B-B14F-4D97-AF65-F5344CB8AC3E}">
        <p14:creationId xmlns:p14="http://schemas.microsoft.com/office/powerpoint/2010/main" val="234810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7162800" cy="6603207"/>
          </a:xfrm>
        </p:spPr>
      </p:pic>
      <p:sp>
        <p:nvSpPr>
          <p:cNvPr id="5" name="TextBox 4"/>
          <p:cNvSpPr txBox="1"/>
          <p:nvPr/>
        </p:nvSpPr>
        <p:spPr>
          <a:xfrm>
            <a:off x="228600" y="65663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Tesla’s Coil,</a:t>
            </a:r>
          </a:p>
          <a:p>
            <a:r>
              <a:rPr lang="en-US" dirty="0" smtClean="0"/>
              <a:t>Colorado Springs,</a:t>
            </a:r>
          </a:p>
          <a:p>
            <a:r>
              <a:rPr lang="en-US" dirty="0" smtClean="0"/>
              <a:t>~1899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Eric Dollard’s</a:t>
            </a:r>
          </a:p>
          <a:p>
            <a:r>
              <a:rPr lang="en-US" dirty="0" smtClean="0"/>
              <a:t>Tesla Coil,</a:t>
            </a:r>
          </a:p>
          <a:p>
            <a:r>
              <a:rPr lang="en-US" dirty="0" smtClean="0"/>
              <a:t>Energy Science Technology Conference,</a:t>
            </a:r>
          </a:p>
          <a:p>
            <a:r>
              <a:rPr lang="en-US" dirty="0" smtClean="0"/>
              <a:t>2019 </a:t>
            </a:r>
          </a:p>
        </p:txBody>
      </p:sp>
    </p:spTree>
    <p:extLst>
      <p:ext uri="{BB962C8B-B14F-4D97-AF65-F5344CB8AC3E}">
        <p14:creationId xmlns:p14="http://schemas.microsoft.com/office/powerpoint/2010/main" val="119760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compared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09066"/>
              </p:ext>
            </p:extLst>
          </p:nvPr>
        </p:nvGraphicFramePr>
        <p:xfrm>
          <a:off x="685800" y="1397000"/>
          <a:ext cx="7772400" cy="503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625475">
                <a:tc>
                  <a:txBody>
                    <a:bodyPr/>
                    <a:lstStyle/>
                    <a:p>
                      <a:r>
                        <a:rPr lang="en-US" dirty="0" smtClean="0"/>
                        <a:t>Resonant</a:t>
                      </a:r>
                      <a:r>
                        <a:rPr lang="en-US" baseline="0" dirty="0" smtClean="0"/>
                        <a:t> induction coil</a:t>
                      </a:r>
                    </a:p>
                    <a:p>
                      <a:r>
                        <a:rPr lang="en-US" baseline="0" dirty="0" smtClean="0"/>
                        <a:t>(‘modern’ Tesla Coil)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Tesla</a:t>
                      </a:r>
                      <a:r>
                        <a:rPr lang="en-US" baseline="0" dirty="0" smtClean="0"/>
                        <a:t> Extra Coil</a:t>
                      </a:r>
                      <a:endParaRPr lang="en-US" dirty="0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r>
                        <a:rPr lang="en-US" dirty="0" smtClean="0"/>
                        <a:t>‘Tall’,</a:t>
                      </a:r>
                      <a:r>
                        <a:rPr lang="en-US" baseline="0" dirty="0" smtClean="0"/>
                        <a:t> h</a:t>
                      </a:r>
                      <a:r>
                        <a:rPr lang="en-US" dirty="0" smtClean="0"/>
                        <a:t>eight/width</a:t>
                      </a:r>
                      <a:r>
                        <a:rPr lang="en-US" baseline="0" dirty="0" smtClean="0"/>
                        <a:t> ratio of 3:1 or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‘Balanced’,</a:t>
                      </a:r>
                      <a:r>
                        <a:rPr lang="en-US" baseline="0" dirty="0" smtClean="0"/>
                        <a:t>   h</a:t>
                      </a:r>
                      <a:r>
                        <a:rPr lang="en-US" dirty="0" smtClean="0"/>
                        <a:t>eight/width around 1:1</a:t>
                      </a:r>
                      <a:endParaRPr lang="en-US" dirty="0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r>
                        <a:rPr lang="en-US" dirty="0" smtClean="0"/>
                        <a:t>Many hundreds of</a:t>
                      </a:r>
                      <a:r>
                        <a:rPr lang="en-US" baseline="0" dirty="0" smtClean="0"/>
                        <a:t> turns (~500-1500)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Dozens of turns (~40-150)</a:t>
                      </a:r>
                      <a:endParaRPr lang="en-US" dirty="0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resistance coil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resistance coil</a:t>
                      </a:r>
                      <a:endParaRPr lang="en-US" dirty="0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inductance, minimal capacitance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Balanced inductance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capacitance</a:t>
                      </a:r>
                      <a:endParaRPr lang="en-US" dirty="0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r>
                        <a:rPr lang="en-US" dirty="0" smtClean="0"/>
                        <a:t>Low Q factor (usually less</a:t>
                      </a:r>
                      <a:r>
                        <a:rPr lang="en-US" baseline="0" dirty="0" smtClean="0"/>
                        <a:t> than 5</a:t>
                      </a:r>
                      <a:r>
                        <a:rPr lang="en-US" dirty="0" smtClean="0"/>
                        <a:t>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Q factor (50-200+)</a:t>
                      </a:r>
                      <a:endParaRPr lang="en-US" dirty="0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r>
                        <a:rPr lang="en-US" dirty="0" smtClean="0"/>
                        <a:t>Wide-band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Narrow-band</a:t>
                      </a:r>
                      <a:endParaRPr lang="en-US" dirty="0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r>
                        <a:rPr lang="en-US" dirty="0" smtClean="0"/>
                        <a:t>Stable,</a:t>
                      </a:r>
                      <a:r>
                        <a:rPr lang="en-US" baseline="0" dirty="0" smtClean="0"/>
                        <a:t> predictable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changes wildly based</a:t>
                      </a:r>
                      <a:r>
                        <a:rPr lang="en-US" baseline="0" dirty="0" smtClean="0"/>
                        <a:t> on nearby </a:t>
                      </a:r>
                      <a:r>
                        <a:rPr lang="en-US" baseline="0" dirty="0" smtClean="0"/>
                        <a:t>conditions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0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oolRandomStuff\Experiments\Glo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52399"/>
            <a:ext cx="5562600" cy="65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9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23695</TotalTime>
  <Words>603</Words>
  <PresentationFormat>On-screen Show (4:3)</PresentationFormat>
  <Paragraphs>152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Build a Tesla Coil (the way Tesla built them)</vt:lpstr>
      <vt:lpstr>What is a Tesla Coil?</vt:lpstr>
      <vt:lpstr>PowerPoint Presentation</vt:lpstr>
      <vt:lpstr>PowerPoint Presentation</vt:lpstr>
      <vt:lpstr>Tesla Coil vs. ‘Tesla Coil’</vt:lpstr>
      <vt:lpstr>Tesla vs Oudin</vt:lpstr>
      <vt:lpstr>PowerPoint Presentation</vt:lpstr>
      <vt:lpstr>Properties compared</vt:lpstr>
      <vt:lpstr>PowerPoint Presentation</vt:lpstr>
      <vt:lpstr>Making an Extra coil (Tesla coil) Getting Started</vt:lpstr>
      <vt:lpstr>Calculating Wire Length (for an unloaded coil)</vt:lpstr>
      <vt:lpstr>Framing Materials Selection</vt:lpstr>
      <vt:lpstr>Framing Material</vt:lpstr>
      <vt:lpstr>Wire selection</vt:lpstr>
      <vt:lpstr>Construction (‘Jigsaw’ method)</vt:lpstr>
      <vt:lpstr>Construction Tools</vt:lpstr>
      <vt:lpstr>Construction Layout (‘Jigsaw’ method)</vt:lpstr>
      <vt:lpstr>Construction 1 / 6 (‘Jigsaw’ method)</vt:lpstr>
      <vt:lpstr>Construction 2 / 6 (‘Jigsaw’ method)</vt:lpstr>
      <vt:lpstr>Construction 3 / 6 (‘Jigsaw’ method)</vt:lpstr>
      <vt:lpstr>Construction 4 / 6 (‘Jigsaw’ method)</vt:lpstr>
      <vt:lpstr>Construction 5 / 6 (‘Jigsaw’ method)</vt:lpstr>
      <vt:lpstr>Construction 6 / 6 (‘Jigsaw’ method)</vt:lpstr>
      <vt:lpstr>PowerPoint Presentation</vt:lpstr>
      <vt:lpstr>Testing/Tuning</vt:lpstr>
      <vt:lpstr>Testing/Tuning</vt:lpstr>
      <vt:lpstr>              Topload (ring/sphere/toroid) (capacitive loading to decrease the resonant frequency and ‘stabilize’ the fields)</vt:lpstr>
      <vt:lpstr>Possible Tesla Coil Experiments</vt:lpstr>
      <vt:lpstr>Commercial/practical applications</vt:lpstr>
      <vt:lpstr>Moar power!</vt:lpstr>
      <vt:lpstr>Go forth and build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2022-07-07T02:10:42Z</cp:lastPrinted>
  <dcterms:created xsi:type="dcterms:W3CDTF">2022-05-02T03:14:47Z</dcterms:created>
  <dcterms:modified xsi:type="dcterms:W3CDTF">2022-07-07T02:31:15Z</dcterms:modified>
</cp:coreProperties>
</file>